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embeddedFontLst>
    <p:embeddedFont>
      <p:font typeface="Aharoni" panose="02010803020104030203" pitchFamily="2" charset="-79"/>
      <p:bold r:id="rId29"/>
    </p:embeddedFont>
    <p:embeddedFont>
      <p:font typeface="AngsanaUPC" panose="02020603050405020304" pitchFamily="18" charset="-34"/>
      <p:regular r:id="rId30"/>
      <p:bold r:id="rId31"/>
      <p:italic r:id="rId32"/>
      <p:boldItalic r:id="rId33"/>
    </p:embeddedFont>
    <p:embeddedFont>
      <p:font typeface="Anton" panose="020B0604020202020204" charset="0"/>
      <p:regular r:id="rId34"/>
    </p:embeddedFont>
    <p:embeddedFont>
      <p:font typeface="Arial Black" panose="020B0A04020102020204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Overlock" panose="020B0604020202020204" charset="0"/>
      <p:regular r:id="rId45"/>
      <p:bold r:id="rId46"/>
      <p:italic r:id="rId47"/>
      <p:boldItalic r:id="rId48"/>
    </p:embeddedFont>
    <p:embeddedFont>
      <p:font typeface="Roboto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iNTid59j8hyRfJZwBzkbrfz+yE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4d2d2b69dd_4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4d2d2b69dd_4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4d2d2b69dd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g14d2d2b69dd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4d2d2b69dd_4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g14d2d2b69dd_4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4d3068f9c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g14d3068f9c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4d3068f9c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g14d3068f9c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4d2d2b69dd_4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g14d2d2b69dd_4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4d2d2b69dd_4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g14d2d2b69dd_4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4d2d2b69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" name="Google Shape;150;g14d2d2b69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783b13db5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1783b13db5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" name="Google Shape;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783b13db5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1783b13db5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" name="Google Shape;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" name="Google Shape;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" name="Google Shape;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" name="Google Shape;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" name="Google Shape;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4d2d2b69dd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" name="Google Shape;74;g14d2d2b69dd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14350" marR="0" lvl="0" indent="-5143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2E75B5"/>
                </a:solidFill>
                <a:latin typeface="Arial Black"/>
                <a:ea typeface="Arial Black"/>
                <a:cs typeface="Arial Black"/>
                <a:sym typeface="Arial Black"/>
              </a:rPr>
              <a:t>                                                                      </a:t>
            </a:r>
            <a:r>
              <a:rPr lang="en-GB" sz="2400" b="1" i="0" u="none" strike="noStrike" cap="none">
                <a:solidFill>
                  <a:srgbClr val="0961AA"/>
                </a:solidFill>
                <a:latin typeface="Arial Black"/>
                <a:ea typeface="Arial Black"/>
                <a:cs typeface="Arial Black"/>
                <a:sym typeface="Arial Black"/>
              </a:rPr>
              <a:t>The 6</a:t>
            </a:r>
            <a:r>
              <a:rPr lang="en-GB" sz="2400" b="1" i="0" u="none" strike="noStrike" cap="none" baseline="30000">
                <a:solidFill>
                  <a:srgbClr val="0961AA"/>
                </a:solidFill>
                <a:latin typeface="Arial Black"/>
                <a:ea typeface="Arial Black"/>
                <a:cs typeface="Arial Black"/>
                <a:sym typeface="Arial Black"/>
              </a:rPr>
              <a:t>th </a:t>
            </a:r>
            <a:r>
              <a:rPr lang="en-GB" sz="2400" b="1" i="0" u="none" strike="noStrike" cap="none">
                <a:solidFill>
                  <a:srgbClr val="0961AA"/>
                </a:solidFill>
                <a:latin typeface="Arial Black"/>
                <a:ea typeface="Arial Black"/>
                <a:cs typeface="Arial Black"/>
                <a:sym typeface="Arial Black"/>
              </a:rPr>
              <a:t>AfriGEO Symposium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F8B7A"/>
                </a:solidFill>
                <a:latin typeface="Overlock"/>
                <a:ea typeface="Overlock"/>
                <a:cs typeface="Overlock"/>
                <a:sym typeface="Overlock"/>
              </a:rPr>
              <a:t>                                                                                                                        31</a:t>
            </a:r>
            <a:r>
              <a:rPr lang="en-GB" sz="1800" b="1" i="0" u="none" strike="noStrike" cap="none" baseline="30000">
                <a:solidFill>
                  <a:srgbClr val="0F8B7A"/>
                </a:solidFill>
                <a:latin typeface="Overlock"/>
                <a:ea typeface="Overlock"/>
                <a:cs typeface="Overlock"/>
                <a:sym typeface="Overlock"/>
              </a:rPr>
              <a:t>st</a:t>
            </a:r>
            <a:r>
              <a:rPr lang="en-GB" sz="1800" b="1" i="0" u="none" strike="noStrike" cap="none">
                <a:solidFill>
                  <a:srgbClr val="0F8B7A"/>
                </a:solidFill>
                <a:latin typeface="Overlock"/>
                <a:ea typeface="Overlock"/>
                <a:cs typeface="Overlock"/>
                <a:sym typeface="Overlock"/>
              </a:rPr>
              <a:t> October – 5</a:t>
            </a:r>
            <a:r>
              <a:rPr lang="en-GB" sz="1800" b="1" i="0" u="none" strike="noStrike" cap="none" baseline="30000">
                <a:solidFill>
                  <a:srgbClr val="0F8B7A"/>
                </a:solidFill>
                <a:latin typeface="Overlock"/>
                <a:ea typeface="Overlock"/>
                <a:cs typeface="Overlock"/>
                <a:sym typeface="Overlock"/>
              </a:rPr>
              <a:t>th</a:t>
            </a:r>
            <a:r>
              <a:rPr lang="en-GB" sz="1800" b="1" i="0" u="none" strike="noStrike" cap="none">
                <a:solidFill>
                  <a:srgbClr val="0F8B7A"/>
                </a:solidFill>
                <a:latin typeface="Overlock"/>
                <a:ea typeface="Overlock"/>
                <a:cs typeface="Overlock"/>
                <a:sym typeface="Overlock"/>
              </a:rPr>
              <a:t> November,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8"/>
          <p:cNvSpPr txBox="1"/>
          <p:nvPr/>
        </p:nvSpPr>
        <p:spPr>
          <a:xfrm>
            <a:off x="1189703" y="6334780"/>
            <a:ext cx="98125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8B7A"/>
              </a:buClr>
              <a:buSzPts val="2800"/>
              <a:buFont typeface="AngsanaUPC"/>
              <a:buNone/>
            </a:pPr>
            <a:r>
              <a:rPr lang="en-GB" sz="2800" b="0" i="0" u="none" strike="noStrike" cap="none">
                <a:solidFill>
                  <a:srgbClr val="0F8B7A"/>
                </a:solidFill>
                <a:latin typeface="AngsanaUPC"/>
                <a:ea typeface="AngsanaUPC"/>
                <a:cs typeface="AngsanaUPC"/>
                <a:sym typeface="AngsanaUPC"/>
              </a:rPr>
              <a:t>Harnessing EO towards Resilient &amp; Sustainable systems, communities &amp; resources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646" y="-126625"/>
            <a:ext cx="3531762" cy="123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/>
          <p:nvPr/>
        </p:nvSpPr>
        <p:spPr>
          <a:xfrm>
            <a:off x="0" y="-38100"/>
            <a:ext cx="12192000" cy="112395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9"/>
          <p:cNvSpPr txBox="1"/>
          <p:nvPr/>
        </p:nvSpPr>
        <p:spPr>
          <a:xfrm>
            <a:off x="1794894" y="6333855"/>
            <a:ext cx="83464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8B7A"/>
              </a:buClr>
              <a:buSzPts val="2000"/>
              <a:buFont typeface="AngsanaUPC"/>
              <a:buNone/>
            </a:pPr>
            <a:r>
              <a:rPr lang="en-GB" sz="2000" b="0" i="0" u="none" strike="noStrike" cap="none">
                <a:solidFill>
                  <a:srgbClr val="0F8B7A"/>
                </a:solidFill>
                <a:latin typeface="AngsanaUPC"/>
                <a:ea typeface="AngsanaUPC"/>
                <a:cs typeface="AngsanaUPC"/>
                <a:sym typeface="AngsanaUPC"/>
              </a:rPr>
              <a:t>Harnessing EO towards Resilient &amp; Sustainable systems, communities &amp; resources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367" y="124035"/>
            <a:ext cx="2297099" cy="80099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9"/>
          <p:cNvSpPr txBox="1"/>
          <p:nvPr/>
        </p:nvSpPr>
        <p:spPr>
          <a:xfrm>
            <a:off x="9346018" y="6086209"/>
            <a:ext cx="2597126" cy="6107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961AA"/>
                </a:solidFill>
                <a:latin typeface="Arial Black"/>
                <a:ea typeface="Arial Black"/>
                <a:cs typeface="Arial Black"/>
                <a:sym typeface="Arial Black"/>
              </a:rPr>
              <a:t>The 6</a:t>
            </a:r>
            <a:r>
              <a:rPr lang="en-GB" sz="1200" b="1" i="0" u="none" strike="noStrike" cap="none" baseline="30000">
                <a:solidFill>
                  <a:srgbClr val="0961AA"/>
                </a:solidFill>
                <a:latin typeface="Arial Black"/>
                <a:ea typeface="Arial Black"/>
                <a:cs typeface="Arial Black"/>
                <a:sym typeface="Arial Black"/>
              </a:rPr>
              <a:t>th</a:t>
            </a:r>
            <a:r>
              <a:rPr lang="en-GB" sz="1200" b="1" i="0" u="none" strike="noStrike" cap="none">
                <a:solidFill>
                  <a:srgbClr val="0961AA"/>
                </a:solidFill>
                <a:latin typeface="Arial Black"/>
                <a:ea typeface="Arial Black"/>
                <a:cs typeface="Arial Black"/>
                <a:sym typeface="Arial Black"/>
              </a:rPr>
              <a:t> AfriGEO Symposium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F8B7A"/>
                </a:solidFill>
                <a:latin typeface="Overlock"/>
                <a:ea typeface="Overlock"/>
                <a:cs typeface="Overlock"/>
                <a:sym typeface="Overlock"/>
              </a:rPr>
              <a:t>31</a:t>
            </a:r>
            <a:r>
              <a:rPr lang="en-GB" sz="1200" b="1" i="0" u="none" strike="noStrike" cap="none" baseline="30000">
                <a:solidFill>
                  <a:srgbClr val="0F8B7A"/>
                </a:solidFill>
                <a:latin typeface="Overlock"/>
                <a:ea typeface="Overlock"/>
                <a:cs typeface="Overlock"/>
                <a:sym typeface="Overlock"/>
              </a:rPr>
              <a:t>st</a:t>
            </a:r>
            <a:r>
              <a:rPr lang="en-GB" sz="1200" b="1" i="0" u="none" strike="noStrike" cap="none">
                <a:solidFill>
                  <a:srgbClr val="0F8B7A"/>
                </a:solidFill>
                <a:latin typeface="Overlock"/>
                <a:ea typeface="Overlock"/>
                <a:cs typeface="Overlock"/>
                <a:sym typeface="Overlock"/>
              </a:rPr>
              <a:t> Oct – 5</a:t>
            </a:r>
            <a:r>
              <a:rPr lang="en-GB" sz="1200" b="1" i="0" u="none" strike="noStrike" cap="none" baseline="30000">
                <a:solidFill>
                  <a:srgbClr val="0F8B7A"/>
                </a:solidFill>
                <a:latin typeface="Overlock"/>
                <a:ea typeface="Overlock"/>
                <a:cs typeface="Overlock"/>
                <a:sym typeface="Overlock"/>
              </a:rPr>
              <a:t>th</a:t>
            </a:r>
            <a:r>
              <a:rPr lang="en-GB" sz="1200" b="1" i="0" u="none" strike="noStrike" cap="none">
                <a:solidFill>
                  <a:srgbClr val="0F8B7A"/>
                </a:solidFill>
                <a:latin typeface="Overlock"/>
                <a:ea typeface="Overlock"/>
                <a:cs typeface="Overlock"/>
                <a:sym typeface="Overlock"/>
              </a:rPr>
              <a:t> Nov,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0"/>
          <p:cNvSpPr/>
          <p:nvPr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0"/>
          <p:cNvSpPr txBox="1"/>
          <p:nvPr/>
        </p:nvSpPr>
        <p:spPr>
          <a:xfrm>
            <a:off x="9346018" y="6086209"/>
            <a:ext cx="2597126" cy="6107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961AA"/>
                </a:solidFill>
                <a:latin typeface="Arial Black"/>
                <a:ea typeface="Arial Black"/>
                <a:cs typeface="Arial Black"/>
                <a:sym typeface="Arial Black"/>
              </a:rPr>
              <a:t>The 6</a:t>
            </a:r>
            <a:r>
              <a:rPr lang="en-GB" sz="1200" b="1" i="0" u="none" strike="noStrike" cap="none" baseline="30000">
                <a:solidFill>
                  <a:srgbClr val="0961AA"/>
                </a:solidFill>
                <a:latin typeface="Arial Black"/>
                <a:ea typeface="Arial Black"/>
                <a:cs typeface="Arial Black"/>
                <a:sym typeface="Arial Black"/>
              </a:rPr>
              <a:t>th</a:t>
            </a:r>
            <a:r>
              <a:rPr lang="en-GB" sz="1200" b="1" i="0" u="none" strike="noStrike" cap="none">
                <a:solidFill>
                  <a:srgbClr val="0961AA"/>
                </a:solidFill>
                <a:latin typeface="Arial Black"/>
                <a:ea typeface="Arial Black"/>
                <a:cs typeface="Arial Black"/>
                <a:sym typeface="Arial Black"/>
              </a:rPr>
              <a:t> AfriGEO Symposium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48271"/>
                </a:solidFill>
                <a:latin typeface="Overlock"/>
                <a:ea typeface="Overlock"/>
                <a:cs typeface="Overlock"/>
                <a:sym typeface="Overlock"/>
              </a:rPr>
              <a:t>31</a:t>
            </a:r>
            <a:r>
              <a:rPr lang="en-GB" sz="1200" b="1" i="0" u="none" strike="noStrike" cap="none" baseline="30000">
                <a:solidFill>
                  <a:srgbClr val="048271"/>
                </a:solidFill>
                <a:latin typeface="Overlock"/>
                <a:ea typeface="Overlock"/>
                <a:cs typeface="Overlock"/>
                <a:sym typeface="Overlock"/>
              </a:rPr>
              <a:t>st</a:t>
            </a:r>
            <a:r>
              <a:rPr lang="en-GB" sz="1200" b="1" i="0" u="none" strike="noStrike" cap="none">
                <a:solidFill>
                  <a:srgbClr val="048271"/>
                </a:solidFill>
                <a:latin typeface="Overlock"/>
                <a:ea typeface="Overlock"/>
                <a:cs typeface="Overlock"/>
                <a:sym typeface="Overlock"/>
              </a:rPr>
              <a:t> Oct – 5</a:t>
            </a:r>
            <a:r>
              <a:rPr lang="en-GB" sz="1200" b="1" i="0" u="none" strike="noStrike" cap="none" baseline="30000">
                <a:solidFill>
                  <a:srgbClr val="048271"/>
                </a:solidFill>
                <a:latin typeface="Overlock"/>
                <a:ea typeface="Overlock"/>
                <a:cs typeface="Overlock"/>
                <a:sym typeface="Overlock"/>
              </a:rPr>
              <a:t>th</a:t>
            </a:r>
            <a:r>
              <a:rPr lang="en-GB" sz="1200" b="1" i="0" u="none" strike="noStrike" cap="none">
                <a:solidFill>
                  <a:srgbClr val="048271"/>
                </a:solidFill>
                <a:latin typeface="Overlock"/>
                <a:ea typeface="Overlock"/>
                <a:cs typeface="Overlock"/>
                <a:sym typeface="Overlock"/>
              </a:rPr>
              <a:t> Nov,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0"/>
          <p:cNvSpPr txBox="1"/>
          <p:nvPr/>
        </p:nvSpPr>
        <p:spPr>
          <a:xfrm>
            <a:off x="1826791" y="6296844"/>
            <a:ext cx="7785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271"/>
              </a:buClr>
              <a:buSzPts val="2000"/>
              <a:buFont typeface="AngsanaUPC"/>
              <a:buNone/>
            </a:pPr>
            <a:r>
              <a:rPr lang="en-GB" sz="2000" b="0" i="0" u="none" strike="noStrike" cap="none">
                <a:solidFill>
                  <a:srgbClr val="048271"/>
                </a:solidFill>
                <a:latin typeface="AngsanaUPC"/>
                <a:ea typeface="AngsanaUPC"/>
                <a:cs typeface="AngsanaUPC"/>
                <a:sym typeface="AngsanaUPC"/>
              </a:rPr>
              <a:t>Harnessing EO towards Resilient &amp; Sustainable systems, communities &amp; resources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367" y="124035"/>
            <a:ext cx="2297099" cy="800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rridy.com/analytics/kenya-rapid-dashboard/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quiic.ucdavis.edu/about-quiic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hyperlink" Target="https://www.servirglobal.net/ServiceCatalogueBackend/uploads/5601c12fd8be4d2c9ea779b3ffc766ea.pdf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"/>
          <p:cNvSpPr txBox="1"/>
          <p:nvPr/>
        </p:nvSpPr>
        <p:spPr>
          <a:xfrm>
            <a:off x="1073890" y="2319310"/>
            <a:ext cx="10196623" cy="147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SERVIR: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Connecting Space To Village in Africa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8" name="Google Shape;28;p1"/>
          <p:cNvSpPr txBox="1"/>
          <p:nvPr/>
        </p:nvSpPr>
        <p:spPr>
          <a:xfrm>
            <a:off x="1853184" y="4126498"/>
            <a:ext cx="8083296" cy="114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Dan Irwin, SERVIR Global Program Manager, NASA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Bako Mamane, SERVIR West Africa Co-COP, AGRHYMET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Robinson Mugo, SERVIR Eastern and Southern Africa COP, RCMRD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4d2d2b69dd_4_64"/>
          <p:cNvSpPr txBox="1"/>
          <p:nvPr/>
        </p:nvSpPr>
        <p:spPr>
          <a:xfrm>
            <a:off x="2841875" y="280900"/>
            <a:ext cx="890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West Africa: Agriculture and Food Security </a:t>
            </a:r>
            <a:endParaRPr sz="2800" b="0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14d2d2b69dd_4_64"/>
          <p:cNvSpPr txBox="1"/>
          <p:nvPr/>
        </p:nvSpPr>
        <p:spPr>
          <a:xfrm>
            <a:off x="2567825" y="1304150"/>
            <a:ext cx="476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Desert locust risk mapping : P-Locust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g14d2d2b69dd_4_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725" y="1894975"/>
            <a:ext cx="9596875" cy="37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14d2d2b69dd_4_64"/>
          <p:cNvSpPr txBox="1"/>
          <p:nvPr/>
        </p:nvSpPr>
        <p:spPr>
          <a:xfrm>
            <a:off x="8372100" y="4601700"/>
            <a:ext cx="35625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u="sng"/>
              <a:t>End Users</a:t>
            </a:r>
            <a:r>
              <a:rPr lang="en-GB"/>
              <a:t>: FAO/CLCPRO, CILSS/AGRHYMET, UNLA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the Front Line Countries (Mauritania, Mali,Niger and Chad) Invasion countries (Senegal  and Burkina Faso) and Maghreb</a:t>
            </a:r>
            <a:endParaRPr/>
          </a:p>
        </p:txBody>
      </p:sp>
      <p:sp>
        <p:nvSpPr>
          <p:cNvPr id="88" name="Google Shape;88;g14d2d2b69dd_4_64"/>
          <p:cNvSpPr txBox="1"/>
          <p:nvPr/>
        </p:nvSpPr>
        <p:spPr>
          <a:xfrm>
            <a:off x="3928800" y="5822750"/>
            <a:ext cx="433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/>
              <a:t>Prevent the Desert Locusts’ breakout</a:t>
            </a:r>
            <a:endParaRPr sz="16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4d2d2b69dd_4_13"/>
          <p:cNvSpPr txBox="1"/>
          <p:nvPr/>
        </p:nvSpPr>
        <p:spPr>
          <a:xfrm>
            <a:off x="2841875" y="280900"/>
            <a:ext cx="890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West Africa: Agriculture and Food Security </a:t>
            </a:r>
            <a:endParaRPr sz="2800" b="0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g14d2d2b69dd_4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800" y="1142750"/>
            <a:ext cx="3695048" cy="707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14d2d2b69dd_4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525" y="2564025"/>
            <a:ext cx="4975227" cy="351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14d2d2b69dd_4_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6350" y="2551825"/>
            <a:ext cx="4975224" cy="353964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4d2d2b69dd_4_13"/>
          <p:cNvSpPr txBox="1"/>
          <p:nvPr/>
        </p:nvSpPr>
        <p:spPr>
          <a:xfrm>
            <a:off x="1916425" y="1850004"/>
            <a:ext cx="2492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14d2d2b69dd_4_13"/>
          <p:cNvSpPr txBox="1"/>
          <p:nvPr/>
        </p:nvSpPr>
        <p:spPr>
          <a:xfrm>
            <a:off x="7720800" y="1850000"/>
            <a:ext cx="190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Crop types mapping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4d2d2b69dd_4_45"/>
          <p:cNvSpPr txBox="1"/>
          <p:nvPr/>
        </p:nvSpPr>
        <p:spPr>
          <a:xfrm>
            <a:off x="2841875" y="109444"/>
            <a:ext cx="8900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West Africa: Water and Water related Disasters</a:t>
            </a:r>
            <a:endParaRPr sz="2800" b="0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14d2d2b69dd_4_45"/>
          <p:cNvSpPr txBox="1"/>
          <p:nvPr/>
        </p:nvSpPr>
        <p:spPr>
          <a:xfrm>
            <a:off x="10297500" y="1235200"/>
            <a:ext cx="189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Fash Flood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g14d2d2b69dd_4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975" y="1235200"/>
            <a:ext cx="9390026" cy="491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14d2d2b69dd_4_45"/>
          <p:cNvSpPr txBox="1"/>
          <p:nvPr/>
        </p:nvSpPr>
        <p:spPr>
          <a:xfrm>
            <a:off x="10058150" y="2037825"/>
            <a:ext cx="189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Socio economic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14d2d2b69dd_4_45"/>
          <p:cNvSpPr txBox="1"/>
          <p:nvPr/>
        </p:nvSpPr>
        <p:spPr>
          <a:xfrm>
            <a:off x="9562000" y="2778950"/>
            <a:ext cx="26301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https://fanfar.eu/ivp/</a:t>
            </a:r>
            <a:endParaRPr sz="17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14d2d2b69dd_4_45"/>
          <p:cNvSpPr txBox="1"/>
          <p:nvPr/>
        </p:nvSpPr>
        <p:spPr>
          <a:xfrm>
            <a:off x="9628150" y="3740750"/>
            <a:ext cx="2345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Chad declares state of emergency with one million affected by floods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4d3068f9c7_0_11"/>
          <p:cNvSpPr txBox="1"/>
          <p:nvPr/>
        </p:nvSpPr>
        <p:spPr>
          <a:xfrm>
            <a:off x="2841875" y="109444"/>
            <a:ext cx="8900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West Africa: Water and Water related Disasters</a:t>
            </a:r>
            <a:endParaRPr sz="2800" b="0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g14d3068f9c7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5651" y="5348426"/>
            <a:ext cx="4296750" cy="82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14d3068f9c7_0_11"/>
          <p:cNvSpPr txBox="1"/>
          <p:nvPr/>
        </p:nvSpPr>
        <p:spPr>
          <a:xfrm>
            <a:off x="503250" y="1195725"/>
            <a:ext cx="568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Monitoring ephemeral water bodies , in the Ferlo (Senegal)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g14d3068f9c7_0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000" y="1630314"/>
            <a:ext cx="7676050" cy="3558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4d3068f9c7_0_11"/>
          <p:cNvSpPr txBox="1"/>
          <p:nvPr/>
        </p:nvSpPr>
        <p:spPr>
          <a:xfrm>
            <a:off x="7362700" y="5348425"/>
            <a:ext cx="438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https://apps.servirglobal.net/apps/waterwatch/</a:t>
            </a:r>
            <a:endParaRPr sz="14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4d3068f9c7_0_21"/>
          <p:cNvSpPr txBox="1"/>
          <p:nvPr/>
        </p:nvSpPr>
        <p:spPr>
          <a:xfrm>
            <a:off x="2841875" y="109444"/>
            <a:ext cx="8900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West Africa: Water and Water related Disasters</a:t>
            </a:r>
            <a:endParaRPr sz="2800" b="0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14d3068f9c7_0_21"/>
          <p:cNvSpPr txBox="1"/>
          <p:nvPr/>
        </p:nvSpPr>
        <p:spPr>
          <a:xfrm>
            <a:off x="503250" y="1195725"/>
            <a:ext cx="568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Groundwater monitoring in Niger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g14d3068f9c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175" y="1743875"/>
            <a:ext cx="3809275" cy="2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14d3068f9c7_0_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175" y="4002862"/>
            <a:ext cx="3809276" cy="274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14d3068f9c7_0_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8450" y="1826700"/>
            <a:ext cx="7948751" cy="372662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14d3068f9c7_0_21"/>
          <p:cNvSpPr txBox="1"/>
          <p:nvPr/>
        </p:nvSpPr>
        <p:spPr>
          <a:xfrm>
            <a:off x="4116900" y="5553325"/>
            <a:ext cx="807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Analyse changes in water tables and caraterize aquifer storage over time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4d2d2b69dd_4_56"/>
          <p:cNvSpPr txBox="1"/>
          <p:nvPr/>
        </p:nvSpPr>
        <p:spPr>
          <a:xfrm>
            <a:off x="2841875" y="109444"/>
            <a:ext cx="8900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West Africa: Land Use Land Cover Change &amp; Ecosystems</a:t>
            </a:r>
            <a:endParaRPr sz="2800" b="0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14d2d2b69dd_4_56"/>
          <p:cNvSpPr txBox="1"/>
          <p:nvPr/>
        </p:nvSpPr>
        <p:spPr>
          <a:xfrm>
            <a:off x="6417375" y="3468425"/>
            <a:ext cx="514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http://servir.cersgis.org/</a:t>
            </a:r>
            <a:endParaRPr sz="2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g14d2d2b69dd_4_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069200"/>
            <a:ext cx="5721923" cy="24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14d2d2b69dd_4_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3687404"/>
            <a:ext cx="5874326" cy="2713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14d2d2b69dd_4_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8336" y="1151669"/>
            <a:ext cx="5860476" cy="231676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14d2d2b69dd_4_56"/>
          <p:cNvSpPr txBox="1"/>
          <p:nvPr/>
        </p:nvSpPr>
        <p:spPr>
          <a:xfrm>
            <a:off x="9737775" y="5403275"/>
            <a:ext cx="445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g14d2d2b69dd_4_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8325" y="4211400"/>
            <a:ext cx="5721926" cy="231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4d2d2b69dd_4_51"/>
          <p:cNvSpPr txBox="1"/>
          <p:nvPr/>
        </p:nvSpPr>
        <p:spPr>
          <a:xfrm>
            <a:off x="2841875" y="280900"/>
            <a:ext cx="890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West Africa: Weather and Climate</a:t>
            </a:r>
            <a:endParaRPr sz="2800" b="0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14d2d2b69dd_4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625" y="1552690"/>
            <a:ext cx="5671475" cy="439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14d2d2b69dd_4_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1100" y="1552700"/>
            <a:ext cx="5833461" cy="439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14d2d2b69dd_4_51"/>
          <p:cNvSpPr txBox="1"/>
          <p:nvPr/>
        </p:nvSpPr>
        <p:spPr>
          <a:xfrm>
            <a:off x="6071100" y="5741100"/>
            <a:ext cx="6035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Outlook for the duration of monthly dry spells for the period October 6 to November 5,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14d2d2b69dd_4_51"/>
          <p:cNvSpPr txBox="1"/>
          <p:nvPr/>
        </p:nvSpPr>
        <p:spPr>
          <a:xfrm>
            <a:off x="176375" y="5944400"/>
            <a:ext cx="779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Outlook for monthly rainfall totals for the period October 6 to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November 5,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4d2d2b69dd_0_0"/>
          <p:cNvSpPr txBox="1"/>
          <p:nvPr/>
        </p:nvSpPr>
        <p:spPr>
          <a:xfrm>
            <a:off x="4000938" y="280888"/>
            <a:ext cx="526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West Africa</a:t>
            </a:r>
            <a:endParaRPr sz="2800" b="0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g14d2d2b69d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8825" y="1391175"/>
            <a:ext cx="6918775" cy="461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1783b13db54_0_14"/>
          <p:cNvPicPr preferRelativeResize="0"/>
          <p:nvPr/>
        </p:nvPicPr>
        <p:blipFill rotWithShape="1">
          <a:blip r:embed="rId3">
            <a:alphaModFix/>
          </a:blip>
          <a:srcRect l="4319" t="13540" r="1977" b="8143"/>
          <a:stretch/>
        </p:blipFill>
        <p:spPr>
          <a:xfrm>
            <a:off x="552275" y="1172673"/>
            <a:ext cx="5653051" cy="302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1783b13db54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8476" y="1172675"/>
            <a:ext cx="331470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1783b13db54_0_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275" y="4404150"/>
            <a:ext cx="314325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1783b13db54_0_14"/>
          <p:cNvSpPr txBox="1"/>
          <p:nvPr/>
        </p:nvSpPr>
        <p:spPr>
          <a:xfrm>
            <a:off x="3314401" y="249000"/>
            <a:ext cx="756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Eastern &amp; Southern Africa (E&amp;SA)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 txBox="1"/>
          <p:nvPr/>
        </p:nvSpPr>
        <p:spPr>
          <a:xfrm>
            <a:off x="3314393" y="248990"/>
            <a:ext cx="6562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E&amp;SA Services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4201" y="3105098"/>
            <a:ext cx="5184654" cy="28678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p9"/>
          <p:cNvGrpSpPr/>
          <p:nvPr/>
        </p:nvGrpSpPr>
        <p:grpSpPr>
          <a:xfrm>
            <a:off x="859458" y="1177519"/>
            <a:ext cx="3152628" cy="2941477"/>
            <a:chOff x="4558145" y="2269698"/>
            <a:chExt cx="3780130" cy="3768708"/>
          </a:xfrm>
        </p:grpSpPr>
        <p:sp>
          <p:nvSpPr>
            <p:cNvPr id="169" name="Google Shape;169;p9"/>
            <p:cNvSpPr/>
            <p:nvPr/>
          </p:nvSpPr>
          <p:spPr>
            <a:xfrm>
              <a:off x="4558145" y="4239494"/>
              <a:ext cx="1800000" cy="1798800"/>
            </a:xfrm>
            <a:prstGeom prst="teardrop">
              <a:avLst>
                <a:gd name="adj" fmla="val 100000"/>
              </a:avLst>
            </a:prstGeom>
            <a:solidFill>
              <a:srgbClr val="0066FF"/>
            </a:solidFill>
            <a:ln>
              <a:noFill/>
            </a:ln>
            <a:effectLst>
              <a:outerShdw blurRad="50800" dist="1397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9"/>
            <p:cNvSpPr/>
            <p:nvPr/>
          </p:nvSpPr>
          <p:spPr>
            <a:xfrm rot="-5400000">
              <a:off x="6538875" y="4239006"/>
              <a:ext cx="1800000" cy="1798800"/>
            </a:xfrm>
            <a:prstGeom prst="teardrop">
              <a:avLst>
                <a:gd name="adj" fmla="val 100000"/>
              </a:avLst>
            </a:prstGeom>
            <a:solidFill>
              <a:srgbClr val="FF7C80"/>
            </a:solidFill>
            <a:ln>
              <a:noFill/>
            </a:ln>
            <a:effectLst>
              <a:outerShdw blurRad="50800" dist="1397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9"/>
            <p:cNvSpPr/>
            <p:nvPr/>
          </p:nvSpPr>
          <p:spPr>
            <a:xfrm rot="10800000" flipH="1">
              <a:off x="4558145" y="2270898"/>
              <a:ext cx="1800000" cy="1798800"/>
            </a:xfrm>
            <a:prstGeom prst="teardrop">
              <a:avLst>
                <a:gd name="adj" fmla="val 100000"/>
              </a:avLst>
            </a:prstGeom>
            <a:solidFill>
              <a:srgbClr val="669900"/>
            </a:solidFill>
            <a:ln>
              <a:noFill/>
            </a:ln>
            <a:effectLst>
              <a:outerShdw blurRad="50800" dist="1397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9"/>
            <p:cNvSpPr/>
            <p:nvPr/>
          </p:nvSpPr>
          <p:spPr>
            <a:xfrm rot="-5400000" flipH="1">
              <a:off x="6538875" y="2270298"/>
              <a:ext cx="1800000" cy="1798800"/>
            </a:xfrm>
            <a:prstGeom prst="teardrop">
              <a:avLst>
                <a:gd name="adj" fmla="val 100000"/>
              </a:avLst>
            </a:prstGeom>
            <a:solidFill>
              <a:srgbClr val="003300"/>
            </a:solidFill>
            <a:ln>
              <a:noFill/>
            </a:ln>
            <a:effectLst>
              <a:outerShdw blurRad="50800" dist="1397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774145" y="2485698"/>
              <a:ext cx="1368000" cy="13680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78500">
                  <a:srgbClr val="D7D7D7"/>
                </a:gs>
                <a:gs pos="83000">
                  <a:srgbClr val="D6D6D6"/>
                </a:gs>
                <a:gs pos="100000">
                  <a:srgbClr val="E3E3E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Anton"/>
                  <a:ea typeface="Anton"/>
                  <a:cs typeface="Anton"/>
                  <a:sym typeface="Anton"/>
                </a:rPr>
                <a:t>01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GB"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Agriculture &amp; Food Security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6741172" y="2485698"/>
              <a:ext cx="1368000" cy="13680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78500">
                  <a:srgbClr val="D7D7D7"/>
                </a:gs>
                <a:gs pos="83000">
                  <a:srgbClr val="D6D6D6"/>
                </a:gs>
                <a:gs pos="100000">
                  <a:srgbClr val="E3E3E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Anton"/>
                  <a:ea typeface="Anton"/>
                  <a:cs typeface="Anton"/>
                  <a:sym typeface="Anton"/>
                </a:rPr>
                <a:t>02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GB"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Land Use Land Cover Change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6741172" y="4454405"/>
              <a:ext cx="1368000" cy="13680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78500">
                  <a:srgbClr val="D7D7D7"/>
                </a:gs>
                <a:gs pos="83000">
                  <a:srgbClr val="D6D6D6"/>
                </a:gs>
                <a:gs pos="100000">
                  <a:srgbClr val="E3E3E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Anton"/>
                  <a:ea typeface="Anton"/>
                  <a:cs typeface="Anton"/>
                  <a:sym typeface="Anton"/>
                </a:rPr>
                <a:t>04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GB"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Weather &amp; Climate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4774145" y="4501527"/>
              <a:ext cx="1368000" cy="1368000"/>
            </a:xfrm>
            <a:prstGeom prst="ellipse">
              <a:avLst/>
            </a:prstGeom>
            <a:gradFill>
              <a:gsLst>
                <a:gs pos="0">
                  <a:srgbClr val="BFBFBF"/>
                </a:gs>
                <a:gs pos="78500">
                  <a:srgbClr val="D7D7D7"/>
                </a:gs>
                <a:gs pos="83000">
                  <a:srgbClr val="D6D6D6"/>
                </a:gs>
                <a:gs pos="100000">
                  <a:srgbClr val="E3E3E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Anton"/>
                  <a:ea typeface="Anton"/>
                  <a:cs typeface="Anton"/>
                  <a:sym typeface="Anton"/>
                </a:rPr>
                <a:t>03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GB"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Water &amp; related Disasters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7" name="Google Shape;17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1132" y="2907479"/>
            <a:ext cx="471791" cy="471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7664" y="4185068"/>
            <a:ext cx="478729" cy="4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99855" y="4185068"/>
            <a:ext cx="470208" cy="47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99855" y="2869201"/>
            <a:ext cx="471791" cy="471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 txBox="1"/>
          <p:nvPr/>
        </p:nvSpPr>
        <p:spPr>
          <a:xfrm>
            <a:off x="1970991" y="264345"/>
            <a:ext cx="10221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E&amp;SA: 1) Borehole Water Monitoring</a:t>
            </a:r>
            <a:endParaRPr sz="2800" b="0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949" y="1128023"/>
            <a:ext cx="7275526" cy="352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"/>
          <p:cNvSpPr txBox="1"/>
          <p:nvPr/>
        </p:nvSpPr>
        <p:spPr>
          <a:xfrm>
            <a:off x="2048888" y="5977806"/>
            <a:ext cx="1815600" cy="362100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spcFirstLastPara="1" wrap="square" lIns="68575" tIns="34275" rIns="68575" bIns="34275" anchor="t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GB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Non-Functionality of EDE boreholes</a:t>
            </a:r>
            <a:endParaRPr sz="15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0"/>
          <p:cNvSpPr txBox="1"/>
          <p:nvPr/>
        </p:nvSpPr>
        <p:spPr>
          <a:xfrm>
            <a:off x="4593267" y="5977806"/>
            <a:ext cx="2139900" cy="361500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spcFirstLastPara="1" wrap="square" lIns="68575" tIns="34275" rIns="68575" bIns="34275" anchor="t" anchorCtr="0">
            <a:normAutofit fontScale="6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GB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Inadequate Funds for Borehole Repair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10"/>
          <p:cNvCxnSpPr/>
          <p:nvPr/>
        </p:nvCxnSpPr>
        <p:spPr>
          <a:xfrm>
            <a:off x="4376311" y="4357799"/>
            <a:ext cx="0" cy="1694700"/>
          </a:xfrm>
          <a:prstGeom prst="straightConnector1">
            <a:avLst/>
          </a:prstGeom>
          <a:noFill/>
          <a:ln w="2857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0" name="Google Shape;190;p10"/>
          <p:cNvCxnSpPr/>
          <p:nvPr/>
        </p:nvCxnSpPr>
        <p:spPr>
          <a:xfrm>
            <a:off x="6973014" y="4357799"/>
            <a:ext cx="0" cy="1738800"/>
          </a:xfrm>
          <a:prstGeom prst="straightConnector1">
            <a:avLst/>
          </a:prstGeom>
          <a:noFill/>
          <a:ln w="2857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1" name="Google Shape;19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6077" y="4465916"/>
            <a:ext cx="2322277" cy="133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0631" y="4465251"/>
            <a:ext cx="2385312" cy="133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8206" y="4465251"/>
            <a:ext cx="2270071" cy="1386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/>
        </p:nvSpPr>
        <p:spPr>
          <a:xfrm>
            <a:off x="2299375" y="305675"/>
            <a:ext cx="980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E&amp;SA: 1) Borehole Water Monitoring</a:t>
            </a:r>
            <a:endParaRPr sz="2800" b="1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326" y="1602275"/>
            <a:ext cx="7800025" cy="385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/>
          <p:cNvPicPr preferRelativeResize="0"/>
          <p:nvPr/>
        </p:nvPicPr>
        <p:blipFill rotWithShape="1">
          <a:blip r:embed="rId4">
            <a:alphaModFix/>
          </a:blip>
          <a:srcRect t="32708" b="36205"/>
          <a:stretch/>
        </p:blipFill>
        <p:spPr>
          <a:xfrm>
            <a:off x="628650" y="5831350"/>
            <a:ext cx="1619250" cy="5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0850" y="1602263"/>
            <a:ext cx="3331348" cy="29088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1"/>
          <p:cNvSpPr txBox="1"/>
          <p:nvPr/>
        </p:nvSpPr>
        <p:spPr>
          <a:xfrm>
            <a:off x="8780703" y="5092449"/>
            <a:ext cx="3232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sng" strike="noStrike" cap="non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https://virridy.com/analytics/kenya-rapid-dashboard/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"/>
          <p:cNvSpPr txBox="1"/>
          <p:nvPr/>
        </p:nvSpPr>
        <p:spPr>
          <a:xfrm>
            <a:off x="1598364" y="1101550"/>
            <a:ext cx="8133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5" tIns="43950" rIns="87925" bIns="43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85"/>
              <a:buFont typeface="Arial"/>
              <a:buNone/>
            </a:pPr>
            <a:r>
              <a:rPr lang="en-GB" sz="223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Malawi Community Based flood early warning system (CBFEWS)</a:t>
            </a:r>
            <a:endParaRPr sz="1085" b="0" i="0" u="none" strike="noStrike" cap="none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5575" y="1609067"/>
            <a:ext cx="5873932" cy="425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2"/>
          <p:cNvPicPr preferRelativeResize="0"/>
          <p:nvPr/>
        </p:nvPicPr>
        <p:blipFill rotWithShape="1">
          <a:blip r:embed="rId4">
            <a:alphaModFix/>
          </a:blip>
          <a:srcRect t="23733" b="45645"/>
          <a:stretch/>
        </p:blipFill>
        <p:spPr>
          <a:xfrm>
            <a:off x="7523179" y="4515244"/>
            <a:ext cx="2708597" cy="176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5828" y="2146345"/>
            <a:ext cx="2713391" cy="212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9227" y="1664888"/>
            <a:ext cx="1222548" cy="212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5575" y="4777503"/>
            <a:ext cx="2961255" cy="188972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2"/>
          <p:cNvSpPr txBox="1"/>
          <p:nvPr/>
        </p:nvSpPr>
        <p:spPr>
          <a:xfrm>
            <a:off x="2299375" y="305675"/>
            <a:ext cx="980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E&amp;SA: 2) Flood Early Warning System</a:t>
            </a:r>
            <a:endParaRPr sz="2800" b="1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73180" y="5260509"/>
            <a:ext cx="1435610" cy="27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35750" y="4866675"/>
            <a:ext cx="1190775" cy="38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73175" y="5618275"/>
            <a:ext cx="1435625" cy="30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800550" y="4044300"/>
            <a:ext cx="806850" cy="8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5528" y="1328919"/>
            <a:ext cx="3786293" cy="406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6261" y="1643112"/>
            <a:ext cx="4898621" cy="2410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6261" y="4054102"/>
            <a:ext cx="4898621" cy="241099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3"/>
          <p:cNvSpPr txBox="1"/>
          <p:nvPr/>
        </p:nvSpPr>
        <p:spPr>
          <a:xfrm>
            <a:off x="6511415" y="5363503"/>
            <a:ext cx="3674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oboto"/>
              <a:buChar char="●"/>
            </a:pPr>
            <a:r>
              <a:rPr lang="en-GB"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Agrometeorological (AGMET) Earth Observations (EO) Indicators bring together a variety of Earth Observation (EO) data products on the sub-national scale, each of which provides valuable insights on in-season crop development and current crop conditions. </a:t>
            </a:r>
            <a:endParaRPr sz="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Roboto"/>
              <a:buChar char="●"/>
            </a:pPr>
            <a:r>
              <a:rPr lang="en-GB"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Improving monitoring and early warning systems that provide actionable data and information on agricultural productivity and food security at multiple scales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3"/>
          <p:cNvPicPr preferRelativeResize="0"/>
          <p:nvPr/>
        </p:nvPicPr>
        <p:blipFill rotWithShape="1">
          <a:blip r:embed="rId6">
            <a:alphaModFix/>
          </a:blip>
          <a:srcRect b="79196"/>
          <a:stretch/>
        </p:blipFill>
        <p:spPr>
          <a:xfrm>
            <a:off x="1297725" y="6510312"/>
            <a:ext cx="958392" cy="24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3"/>
          <p:cNvPicPr preferRelativeResize="0"/>
          <p:nvPr/>
        </p:nvPicPr>
        <p:blipFill rotWithShape="1">
          <a:blip r:embed="rId6">
            <a:alphaModFix/>
          </a:blip>
          <a:srcRect t="22210" b="57235"/>
          <a:stretch/>
        </p:blipFill>
        <p:spPr>
          <a:xfrm>
            <a:off x="2319786" y="6510312"/>
            <a:ext cx="970071" cy="24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3"/>
          <p:cNvPicPr preferRelativeResize="0"/>
          <p:nvPr/>
        </p:nvPicPr>
        <p:blipFill rotWithShape="1">
          <a:blip r:embed="rId6">
            <a:alphaModFix/>
          </a:blip>
          <a:srcRect t="44994" b="30481"/>
          <a:stretch/>
        </p:blipFill>
        <p:spPr>
          <a:xfrm>
            <a:off x="3289858" y="6486764"/>
            <a:ext cx="970081" cy="29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48097" y="1080700"/>
            <a:ext cx="493728" cy="48600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3"/>
          <p:cNvSpPr txBox="1"/>
          <p:nvPr/>
        </p:nvSpPr>
        <p:spPr>
          <a:xfrm>
            <a:off x="1297725" y="1328919"/>
            <a:ext cx="2216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Crop Monitors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 txBox="1"/>
          <p:nvPr/>
        </p:nvSpPr>
        <p:spPr>
          <a:xfrm>
            <a:off x="2299375" y="305675"/>
            <a:ext cx="980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E&amp;SA: 3) Crop Conditions &amp; Yield Forecasts</a:t>
            </a:r>
            <a:endParaRPr sz="2800" b="1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925" y="1211775"/>
            <a:ext cx="9144001" cy="48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4"/>
          <p:cNvSpPr txBox="1"/>
          <p:nvPr/>
        </p:nvSpPr>
        <p:spPr>
          <a:xfrm>
            <a:off x="2299375" y="305675"/>
            <a:ext cx="980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E&amp;SA: </a:t>
            </a:r>
            <a:r>
              <a:rPr lang="en-GB" sz="20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4)</a:t>
            </a: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Land Cover Mapping, GHG, Natural Capital Accounting</a:t>
            </a:r>
            <a:endParaRPr sz="2000" b="1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3150" y="4815451"/>
            <a:ext cx="2867025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783b13db54_0_54"/>
          <p:cNvSpPr txBox="1"/>
          <p:nvPr/>
        </p:nvSpPr>
        <p:spPr>
          <a:xfrm>
            <a:off x="1625606" y="1827256"/>
            <a:ext cx="8063700" cy="2712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Quality certification (</a:t>
            </a:r>
            <a:r>
              <a:rPr lang="en-GB" sz="1400" b="1" i="0" u="sng" strike="noStrike" cap="non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QUIIC</a:t>
            </a:r>
            <a:r>
              <a:rPr lang="en-GB" sz="1400" b="1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r>
              <a:rPr lang="en-GB" sz="1400" b="0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 -</a:t>
            </a:r>
            <a:r>
              <a:rPr lang="en-GB" sz="1400" b="1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400" b="0" i="1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UCDavis, RCMRD/SERVIR, JKUAT</a:t>
            </a:r>
            <a:endParaRPr sz="1400" b="1" i="1" u="none" strike="noStrike" cap="none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538F"/>
              </a:buClr>
              <a:buSzPts val="1200"/>
              <a:buFont typeface="Arial"/>
              <a:buChar char="●"/>
            </a:pPr>
            <a:r>
              <a:rPr lang="en-GB" sz="1200" b="0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Designed to revolutionize how we assess index insurance products’ safety (minimum quality </a:t>
            </a:r>
            <a:br>
              <a:rPr lang="en-GB" sz="1200" b="0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200" b="0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standard) while efficiently communicating product quality to smallholder farmers</a:t>
            </a:r>
            <a:endParaRPr sz="1200" b="0" i="0" u="none" strike="noStrike" cap="none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538F"/>
              </a:buClr>
              <a:buSzPts val="1200"/>
              <a:buFont typeface="Arial"/>
              <a:buChar char="●"/>
            </a:pPr>
            <a:r>
              <a:rPr lang="en-GB" sz="1200" b="0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Pilots with insurance companies and consortia in Mozambique, Uganda</a:t>
            </a:r>
            <a:endParaRPr sz="1200" b="0" i="0" u="none" strike="noStrike" cap="none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Kenya Crop Insurance Program </a:t>
            </a:r>
            <a:r>
              <a:rPr lang="en-GB" sz="1400" b="0" i="1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- RCMRD/SERVIR</a:t>
            </a:r>
            <a:endParaRPr sz="1400" b="0" i="1" u="none" strike="noStrike" cap="none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538F"/>
              </a:buClr>
              <a:buSzPts val="1200"/>
              <a:buFont typeface="Arial"/>
              <a:buChar char="●"/>
            </a:pPr>
            <a:r>
              <a:rPr lang="en-GB" sz="1200" b="0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RCMRD/SERVIR helped reduce the cost of Kenya crop insurance assessments by 70%, enabling an </a:t>
            </a:r>
            <a:r>
              <a:rPr lang="en-GB" sz="1200" b="0" i="0" u="sng" strike="noStrike" cap="non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expansion to cover 425,000 farmers</a:t>
            </a:r>
            <a:r>
              <a:rPr lang="en-GB" sz="1200" b="0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200" b="0" i="0" u="none" strike="noStrike" cap="none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538F"/>
              </a:buClr>
              <a:buSzPts val="1200"/>
              <a:buFont typeface="Arial"/>
              <a:buChar char="●"/>
            </a:pPr>
            <a:r>
              <a:rPr lang="en-GB" sz="1200" b="0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12,000 farmers were compensated in 2019 to offset losses</a:t>
            </a:r>
            <a:endParaRPr sz="1200" b="0" i="0" u="none" strike="noStrike" cap="none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Livestock insurance - identifying thresholds for early action</a:t>
            </a:r>
            <a:r>
              <a:rPr lang="en-GB" sz="1400" b="0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GB" sz="1400" b="0" i="1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RCMRD/SERVIR</a:t>
            </a:r>
            <a:endParaRPr sz="1400" b="1" i="0" u="none" strike="noStrike" cap="none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538F"/>
              </a:buClr>
              <a:buSzPts val="1200"/>
              <a:buFont typeface="Arial"/>
              <a:buChar char="●"/>
            </a:pPr>
            <a:r>
              <a:rPr lang="en-GB" sz="1200" b="0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Sub-county tool for National Drought Mgmt Authority in Kenya and NGOs </a:t>
            </a:r>
            <a:endParaRPr sz="1200" b="0" i="0" u="none" strike="noStrike" cap="none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4" name="Google Shape;244;g1783b13db54_0_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2519" y="2037442"/>
            <a:ext cx="961367" cy="92664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1783b13db54_0_54"/>
          <p:cNvSpPr txBox="1"/>
          <p:nvPr/>
        </p:nvSpPr>
        <p:spPr>
          <a:xfrm>
            <a:off x="1625588" y="4539181"/>
            <a:ext cx="8063700" cy="1422900"/>
          </a:xfrm>
          <a:prstGeom prst="rect">
            <a:avLst/>
          </a:prstGeom>
          <a:solidFill>
            <a:srgbClr val="7030A0">
              <a:alpha val="40000"/>
            </a:srgbClr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EO-based services on flood, fire, drought, severe weather</a:t>
            </a:r>
            <a:endParaRPr sz="1400" b="0" i="0" u="none" strike="noStrike" cap="non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Technical Assessment Group on Risk Financing &amp; Earth Obs</a:t>
            </a:r>
            <a:r>
              <a:rPr lang="en-GB" sz="1400" b="0" i="1" u="none" strike="noStrike" cap="non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- SERVIR-wide</a:t>
            </a:r>
            <a:endParaRPr sz="1400" b="0" i="1" u="none" strike="noStrike" cap="non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rial"/>
              <a:buChar char="●"/>
            </a:pPr>
            <a:r>
              <a:rPr lang="en-GB" sz="1200" b="0" i="0" u="none" strike="noStrike" cap="non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External expert assessment of risk financing and Earth observations for SERVIR</a:t>
            </a:r>
            <a:endParaRPr sz="1200" b="0" i="0" u="none" strike="noStrike" cap="non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"/>
              <a:buChar char="●"/>
            </a:pPr>
            <a:r>
              <a:rPr lang="en-GB" sz="1200" b="0" i="0" u="none" strike="noStrike" cap="non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Strong recommendations to expand and deepen QUIIC-like activities</a:t>
            </a:r>
            <a:endParaRPr sz="1200" b="0" i="0" u="none" strike="noStrike" cap="non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g1783b13db54_0_54"/>
          <p:cNvSpPr txBox="1"/>
          <p:nvPr/>
        </p:nvSpPr>
        <p:spPr>
          <a:xfrm flipH="1">
            <a:off x="892688" y="4523656"/>
            <a:ext cx="732900" cy="14385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Global</a:t>
            </a:r>
            <a:endParaRPr sz="9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g1783b13db54_0_54"/>
          <p:cNvSpPr txBox="1"/>
          <p:nvPr/>
        </p:nvSpPr>
        <p:spPr>
          <a:xfrm flipH="1">
            <a:off x="892688" y="1827256"/>
            <a:ext cx="732900" cy="271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1" i="0" u="none" strike="noStrike" cap="none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Eastern &amp; Southern Africa</a:t>
            </a:r>
            <a:endParaRPr sz="900" b="0" i="0" u="none" strike="noStrike" cap="none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g1783b13db54_0_54"/>
          <p:cNvSpPr txBox="1"/>
          <p:nvPr/>
        </p:nvSpPr>
        <p:spPr>
          <a:xfrm>
            <a:off x="2299375" y="305675"/>
            <a:ext cx="980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E&amp;SA: 5) Risk Financing &amp; Index Insurance</a:t>
            </a:r>
            <a:endParaRPr sz="2800" b="1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1783b13db54_0_54"/>
          <p:cNvSpPr txBox="1"/>
          <p:nvPr/>
        </p:nvSpPr>
        <p:spPr>
          <a:xfrm>
            <a:off x="1003150" y="1275200"/>
            <a:ext cx="8686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Gender-sensitive Agricultural Index-based INSurance (GAIINS)</a:t>
            </a:r>
            <a:endParaRPr sz="17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1783b13db54_0_54"/>
          <p:cNvPicPr preferRelativeResize="0"/>
          <p:nvPr/>
        </p:nvPicPr>
        <p:blipFill rotWithShape="1">
          <a:blip r:embed="rId6">
            <a:alphaModFix/>
          </a:blip>
          <a:srcRect l="11163" t="19477" r="15247" b="-64"/>
          <a:stretch/>
        </p:blipFill>
        <p:spPr>
          <a:xfrm>
            <a:off x="9539025" y="1342351"/>
            <a:ext cx="2560450" cy="21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783b13db54_0_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8300" y="6074406"/>
            <a:ext cx="2867025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1783b13db54_0_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2700" y="5962075"/>
            <a:ext cx="3143250" cy="4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CADD5-C398-B4ED-0EBA-620C6FA56B00}"/>
              </a:ext>
            </a:extLst>
          </p:cNvPr>
          <p:cNvSpPr txBox="1"/>
          <p:nvPr/>
        </p:nvSpPr>
        <p:spPr>
          <a:xfrm>
            <a:off x="1910942" y="1171860"/>
            <a:ext cx="8370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F8B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F8B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F8B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4EE9A-B53C-A03C-39AD-AD96330EB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285"/>
            <a:ext cx="12192000" cy="968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09329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/>
          <p:nvPr/>
        </p:nvSpPr>
        <p:spPr>
          <a:xfrm>
            <a:off x="2852928" y="243840"/>
            <a:ext cx="95951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Focuses Asia, Africa &amp; the Americas</a:t>
            </a:r>
            <a:endParaRPr sz="2800" b="0" i="0" u="none" strike="noStrike" cap="none">
              <a:solidFill>
                <a:srgbClr val="0961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4"/>
          <p:cNvPicPr preferRelativeResize="0"/>
          <p:nvPr/>
        </p:nvPicPr>
        <p:blipFill rotWithShape="1">
          <a:blip r:embed="rId3">
            <a:alphaModFix/>
          </a:blip>
          <a:srcRect t="14756"/>
          <a:stretch/>
        </p:blipFill>
        <p:spPr>
          <a:xfrm>
            <a:off x="0" y="1011936"/>
            <a:ext cx="12192000" cy="5846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 txBox="1"/>
          <p:nvPr/>
        </p:nvSpPr>
        <p:spPr>
          <a:xfrm>
            <a:off x="2852928" y="243840"/>
            <a:ext cx="95951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Who is SERVIR?</a:t>
            </a:r>
            <a:endParaRPr sz="2800" b="0" i="0" u="none" strike="noStrike" cap="none">
              <a:solidFill>
                <a:srgbClr val="0961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50;p5"/>
          <p:cNvPicPr preferRelativeResize="0"/>
          <p:nvPr/>
        </p:nvPicPr>
        <p:blipFill rotWithShape="1">
          <a:blip r:embed="rId3">
            <a:alphaModFix/>
          </a:blip>
          <a:srcRect t="13511"/>
          <a:stretch/>
        </p:blipFill>
        <p:spPr>
          <a:xfrm>
            <a:off x="0" y="1011936"/>
            <a:ext cx="12192000" cy="5846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/>
          <p:nvPr/>
        </p:nvSpPr>
        <p:spPr>
          <a:xfrm>
            <a:off x="2852928" y="256032"/>
            <a:ext cx="95951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What Makes SERVIR Unique?</a:t>
            </a:r>
            <a:endParaRPr sz="2800" b="0" i="0" u="none" strike="noStrike" cap="none">
              <a:solidFill>
                <a:srgbClr val="0961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6"/>
          <p:cNvPicPr preferRelativeResize="0"/>
          <p:nvPr/>
        </p:nvPicPr>
        <p:blipFill rotWithShape="1">
          <a:blip r:embed="rId3">
            <a:alphaModFix/>
          </a:blip>
          <a:srcRect t="16583" r="110"/>
          <a:stretch/>
        </p:blipFill>
        <p:spPr>
          <a:xfrm>
            <a:off x="1" y="1085088"/>
            <a:ext cx="12289536" cy="5772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/>
          <p:nvPr/>
        </p:nvSpPr>
        <p:spPr>
          <a:xfrm>
            <a:off x="2852928" y="256032"/>
            <a:ext cx="95951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Distinctive Aspects of SERVIR</a:t>
            </a:r>
            <a:endParaRPr sz="2800" b="0" i="0" u="none" strike="noStrike" cap="none">
              <a:solidFill>
                <a:srgbClr val="0961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7"/>
          <p:cNvSpPr txBox="1"/>
          <p:nvPr/>
        </p:nvSpPr>
        <p:spPr>
          <a:xfrm>
            <a:off x="1018878" y="1264933"/>
            <a:ext cx="8917602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GB" sz="400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and Depth of the SERVIR Network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GB" sz="400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Scaling, Sharing, and Replicating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GB" sz="400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Integrates and Acts on Gender Inclusion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GB" sz="400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Approach and Open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2928" y="3821300"/>
            <a:ext cx="6096001" cy="2495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/>
          <p:nvPr/>
        </p:nvSpPr>
        <p:spPr>
          <a:xfrm>
            <a:off x="4000938" y="280888"/>
            <a:ext cx="52664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West Africa</a:t>
            </a:r>
            <a:endParaRPr sz="2800" b="0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00" y="1203875"/>
            <a:ext cx="9696899" cy="467732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8"/>
          <p:cNvSpPr/>
          <p:nvPr/>
        </p:nvSpPr>
        <p:spPr>
          <a:xfrm>
            <a:off x="10134075" y="2007650"/>
            <a:ext cx="1835400" cy="23934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 txBox="1"/>
          <p:nvPr/>
        </p:nvSpPr>
        <p:spPr>
          <a:xfrm>
            <a:off x="10232725" y="2180750"/>
            <a:ext cx="1736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1 : </a:t>
            </a:r>
            <a:endParaRPr sz="14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pilot countries 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(Burkina Faso, Ghana, Niger and Senegal)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2 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more countries: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(Mali, Nigeria)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d2d2b69dd_4_0"/>
          <p:cNvSpPr txBox="1"/>
          <p:nvPr/>
        </p:nvSpPr>
        <p:spPr>
          <a:xfrm>
            <a:off x="4000938" y="280888"/>
            <a:ext cx="526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961AA"/>
                </a:solidFill>
                <a:latin typeface="Arial"/>
                <a:ea typeface="Arial"/>
                <a:cs typeface="Arial"/>
                <a:sym typeface="Arial"/>
              </a:rPr>
              <a:t>SERVIR West Africa</a:t>
            </a:r>
            <a:endParaRPr sz="2800" b="0" i="0" u="none" strike="noStrike" cap="none">
              <a:solidFill>
                <a:srgbClr val="0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g14d2d2b69dd_4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3775" y="2101174"/>
            <a:ext cx="1973575" cy="8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14d2d2b69dd_4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950" y="3064599"/>
            <a:ext cx="11887200" cy="266102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14d2d2b69dd_4_0"/>
          <p:cNvSpPr txBox="1"/>
          <p:nvPr/>
        </p:nvSpPr>
        <p:spPr>
          <a:xfrm>
            <a:off x="3483275" y="1036988"/>
            <a:ext cx="5111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GB" sz="4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Our Consortium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708</Words>
  <Application>Microsoft Office PowerPoint</Application>
  <PresentationFormat>Widescreen</PresentationFormat>
  <Paragraphs>96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Aharoni</vt:lpstr>
      <vt:lpstr>Calibri</vt:lpstr>
      <vt:lpstr>Arial</vt:lpstr>
      <vt:lpstr>Anton</vt:lpstr>
      <vt:lpstr>Arial Black</vt:lpstr>
      <vt:lpstr>Open Sans</vt:lpstr>
      <vt:lpstr>Overlock</vt:lpstr>
      <vt:lpstr>Roboto</vt:lpstr>
      <vt:lpstr>AngsanaUPC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Admin</cp:lastModifiedBy>
  <cp:revision>2</cp:revision>
  <dcterms:created xsi:type="dcterms:W3CDTF">2022-09-22T09:07:54Z</dcterms:created>
  <dcterms:modified xsi:type="dcterms:W3CDTF">2022-10-31T09:04:03Z</dcterms:modified>
</cp:coreProperties>
</file>